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331" r:id="rId14"/>
    <p:sldId id="273" r:id="rId15"/>
    <p:sldId id="277" r:id="rId16"/>
    <p:sldId id="274" r:id="rId17"/>
    <p:sldId id="275" r:id="rId18"/>
    <p:sldId id="276" r:id="rId19"/>
    <p:sldId id="278" r:id="rId20"/>
    <p:sldId id="279" r:id="rId21"/>
    <p:sldId id="280" r:id="rId22"/>
    <p:sldId id="283" r:id="rId23"/>
    <p:sldId id="281" r:id="rId24"/>
    <p:sldId id="282" r:id="rId25"/>
    <p:sldId id="332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0" autoAdjust="0"/>
    <p:restoredTop sz="94660"/>
  </p:normalViewPr>
  <p:slideViewPr>
    <p:cSldViewPr>
      <p:cViewPr>
        <p:scale>
          <a:sx n="62" d="100"/>
          <a:sy n="62" d="100"/>
        </p:scale>
        <p:origin x="-138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B7874-6E9A-4F7D-8B0D-1E353F35959D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806388-3160-40E3-AE31-514F15481D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B7874-6E9A-4F7D-8B0D-1E353F35959D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806388-3160-40E3-AE31-514F15481D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02624" cy="172819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Gestão de Operações e Logística II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3568" y="3573016"/>
            <a:ext cx="6400800" cy="1415008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Videoaula 1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Prof. Eduardo Lobo, Dr.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33872"/>
            <a:ext cx="8229600" cy="1143000"/>
          </a:xfrm>
        </p:spPr>
        <p:txBody>
          <a:bodyPr/>
          <a:lstStyle/>
          <a:p>
            <a:r>
              <a:rPr lang="pt-BR" sz="4000" b="1" dirty="0" smtClean="0"/>
              <a:t>O pacote de serviços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064" y="1872208"/>
            <a:ext cx="8172400" cy="4293096"/>
          </a:xfrm>
        </p:spPr>
        <p:txBody>
          <a:bodyPr/>
          <a:lstStyle/>
          <a:p>
            <a:r>
              <a:rPr lang="pt-BR" sz="2800" dirty="0" smtClean="0"/>
              <a:t>conjunto de mercadorias e serviços que são fornecidos em um ambiente com as seguintes características:</a:t>
            </a:r>
          </a:p>
          <a:p>
            <a:r>
              <a:rPr lang="pt-BR" sz="2800" b="1" dirty="0" smtClean="0"/>
              <a:t>Instalações de apoio</a:t>
            </a:r>
          </a:p>
          <a:p>
            <a:r>
              <a:rPr lang="pt-BR" sz="2800" b="1" dirty="0" smtClean="0"/>
              <a:t>Bens facilitadores</a:t>
            </a:r>
          </a:p>
          <a:p>
            <a:r>
              <a:rPr lang="pt-BR" sz="2800" b="1" dirty="0" smtClean="0"/>
              <a:t>Serviços explícitos</a:t>
            </a:r>
          </a:p>
          <a:p>
            <a:r>
              <a:rPr lang="pt-BR" sz="2800" b="1" dirty="0" smtClean="0"/>
              <a:t>Serviços implícitos (</a:t>
            </a:r>
            <a:r>
              <a:rPr lang="pt-BR" sz="2800" dirty="0" smtClean="0"/>
              <a:t>benefícios psicológicos)</a:t>
            </a:r>
          </a:p>
          <a:p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			(FITZSIMMONS; FITZSIMMONS, 2000)</a:t>
            </a:r>
            <a:endParaRPr lang="pt-BR" sz="28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660232" y="3501008"/>
            <a:ext cx="2088232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Pág</a:t>
            </a:r>
            <a:r>
              <a:rPr lang="en-US" dirty="0" smtClean="0">
                <a:solidFill>
                  <a:schemeClr val="tx1"/>
                </a:solidFill>
              </a:rPr>
              <a:t>. 34 à 36.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224136"/>
            <a:ext cx="8424936" cy="980728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Critérios para avaliar o pacote de serviços</a:t>
            </a:r>
            <a:endParaRPr lang="pt-BR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69" t="21315" r="23749" b="18227"/>
          <a:stretch>
            <a:fillRect/>
          </a:stretch>
        </p:blipFill>
        <p:spPr bwMode="auto">
          <a:xfrm>
            <a:off x="1835696" y="1844824"/>
            <a:ext cx="526231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" y="1296144"/>
            <a:ext cx="8651304" cy="76470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Critérios para avaliar o pacote de serviços</a:t>
            </a:r>
            <a:endParaRPr lang="pt-BR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844" t="11749" r="24047" b="53962"/>
          <a:stretch>
            <a:fillRect/>
          </a:stretch>
        </p:blipFill>
        <p:spPr bwMode="auto">
          <a:xfrm>
            <a:off x="179512" y="1844824"/>
            <a:ext cx="885979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96944" cy="76470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Critérios para avaliar o pacote de serviços</a:t>
            </a:r>
            <a:endParaRPr lang="pt-BR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5637" t="52625" r="16778" b="17516"/>
          <a:stretch>
            <a:fillRect/>
          </a:stretch>
        </p:blipFill>
        <p:spPr bwMode="auto">
          <a:xfrm>
            <a:off x="1125582" y="3902340"/>
            <a:ext cx="6830793" cy="283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844" t="45217" r="24047" b="29470"/>
          <a:stretch>
            <a:fillRect/>
          </a:stretch>
        </p:blipFill>
        <p:spPr bwMode="auto">
          <a:xfrm>
            <a:off x="1259632" y="1916832"/>
            <a:ext cx="6692797" cy="22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" y="1484784"/>
            <a:ext cx="8291264" cy="1143000"/>
          </a:xfrm>
        </p:spPr>
        <p:txBody>
          <a:bodyPr/>
          <a:lstStyle/>
          <a:p>
            <a:r>
              <a:rPr lang="pt-BR" sz="4000" b="1" dirty="0" smtClean="0"/>
              <a:t>Sistemas e Processos de Serviços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64296"/>
            <a:ext cx="8435280" cy="3845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/>
              <a:t>As operações de serviços podem ser divididas em duas partes:</a:t>
            </a:r>
          </a:p>
          <a:p>
            <a:r>
              <a:rPr lang="pt-BR" sz="2800" dirty="0" smtClean="0"/>
              <a:t>linha de frente (</a:t>
            </a:r>
            <a:r>
              <a:rPr lang="pt-BR" sz="2800" i="1" dirty="0" smtClean="0"/>
              <a:t>front </a:t>
            </a:r>
            <a:r>
              <a:rPr lang="pt-BR" sz="2800" i="1" dirty="0" err="1" smtClean="0"/>
              <a:t>office</a:t>
            </a:r>
            <a:r>
              <a:rPr lang="pt-BR" sz="2800" i="1" dirty="0" smtClean="0"/>
              <a:t>)</a:t>
            </a:r>
          </a:p>
          <a:p>
            <a:r>
              <a:rPr lang="pt-BR" sz="2800" i="1" dirty="0" smtClean="0"/>
              <a:t>bastidores (</a:t>
            </a:r>
            <a:r>
              <a:rPr lang="pt-BR" sz="2800" i="1" dirty="0" err="1" smtClean="0"/>
              <a:t>back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office</a:t>
            </a:r>
            <a:r>
              <a:rPr lang="pt-BR" sz="2800" i="1" dirty="0" smtClean="0"/>
              <a:t>).</a:t>
            </a:r>
          </a:p>
          <a:p>
            <a:pPr>
              <a:buNone/>
            </a:pPr>
            <a:r>
              <a:rPr lang="pt-BR" sz="2800" dirty="0" smtClean="0"/>
              <a:t>Os processos de serviços também podem ser classificados de acordo com o público que atinge. Há as </a:t>
            </a:r>
            <a:r>
              <a:rPr lang="pt-BR" sz="2800" b="1" dirty="0" smtClean="0"/>
              <a:t>indústrias de serviço, </a:t>
            </a:r>
            <a:r>
              <a:rPr lang="pt-BR" sz="2800" dirty="0" smtClean="0"/>
              <a:t>os </a:t>
            </a:r>
            <a:r>
              <a:rPr lang="pt-BR" sz="2800" b="1" dirty="0" smtClean="0"/>
              <a:t>serviços de massa, </a:t>
            </a:r>
            <a:r>
              <a:rPr lang="pt-BR" sz="2800" dirty="0" smtClean="0"/>
              <a:t>os </a:t>
            </a:r>
            <a:r>
              <a:rPr lang="pt-BR" sz="2800" b="1" dirty="0" smtClean="0"/>
              <a:t>serviços profissionais, lojas de serviços.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349896"/>
            <a:ext cx="8568952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Características dos Processos de Serviços</a:t>
            </a:r>
            <a:endParaRPr lang="pt-BR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445" t="36593" r="17666" b="12495"/>
          <a:stretch>
            <a:fillRect/>
          </a:stretch>
        </p:blipFill>
        <p:spPr bwMode="auto">
          <a:xfrm>
            <a:off x="1259632" y="1844824"/>
            <a:ext cx="6768752" cy="481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571184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Sistemas e Processos de Serviços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132856"/>
            <a:ext cx="8064896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Os processos de serviços também podem ser classificados de acordo com o público que </a:t>
            </a:r>
            <a:r>
              <a:rPr lang="pt-BR" dirty="0" smtClean="0"/>
              <a:t>atendem. </a:t>
            </a:r>
            <a:endParaRPr lang="pt-BR" dirty="0" smtClean="0"/>
          </a:p>
          <a:p>
            <a:r>
              <a:rPr lang="pt-BR" b="1" dirty="0" smtClean="0"/>
              <a:t>indústrias de serviço (</a:t>
            </a:r>
            <a:r>
              <a:rPr lang="pt-BR" dirty="0" smtClean="0"/>
              <a:t>hotéis, balneários e estações de recreação e lazer)</a:t>
            </a:r>
            <a:endParaRPr lang="pt-BR" b="1" dirty="0" smtClean="0"/>
          </a:p>
          <a:p>
            <a:r>
              <a:rPr lang="pt-BR" b="1" dirty="0" smtClean="0"/>
              <a:t>serviços de massa (</a:t>
            </a:r>
            <a:r>
              <a:rPr lang="pt-BR" dirty="0" smtClean="0"/>
              <a:t>um </a:t>
            </a:r>
            <a:r>
              <a:rPr lang="pt-BR" i="1" dirty="0" smtClean="0"/>
              <a:t>show de rock, a comercialização de produtos no varejo)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serviços profissionais (</a:t>
            </a:r>
            <a:r>
              <a:rPr lang="pt-BR" dirty="0" smtClean="0"/>
              <a:t>advogados, contadores, arquitetos)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lojas de serviços (</a:t>
            </a:r>
            <a:r>
              <a:rPr lang="pt-BR" dirty="0" smtClean="0"/>
              <a:t>postos de gasolina, hospitais, oficinas de veículos)</a:t>
            </a:r>
            <a:r>
              <a:rPr lang="pt-BR" b="1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papel do Administrador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8840"/>
            <a:ext cx="8892480" cy="453650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0000"/>
                </a:solidFill>
              </a:rPr>
              <a:t>indústrias de serviço -</a:t>
            </a:r>
            <a:r>
              <a:rPr lang="pt-BR" sz="2800" dirty="0" smtClean="0">
                <a:solidFill>
                  <a:srgbClr val="000000"/>
                </a:solidFill>
              </a:rPr>
              <a:t> por possuírem baixa intensidade de trabalho, precisa decidir sobre capital e avanços tecnológicos, gerenciar a demanda para evitar picos e estimular a demanda em períodos de baixa, além de programar o atendimento. </a:t>
            </a:r>
            <a:endParaRPr lang="pt-BR" sz="2800" b="1" dirty="0" smtClean="0">
              <a:solidFill>
                <a:srgbClr val="000000"/>
              </a:solidFill>
            </a:endParaRPr>
          </a:p>
          <a:p>
            <a:r>
              <a:rPr lang="pt-BR" sz="2800" b="1" dirty="0" smtClean="0">
                <a:solidFill>
                  <a:srgbClr val="000000"/>
                </a:solidFill>
              </a:rPr>
              <a:t>serviços de massa - </a:t>
            </a:r>
            <a:r>
              <a:rPr lang="pt-BR" sz="2800" dirty="0" smtClean="0">
                <a:solidFill>
                  <a:srgbClr val="000000"/>
                </a:solidFill>
              </a:rPr>
              <a:t>incentivar o marketing; tornar o serviço mais “caloroso”; dar atenção aos ambientes tornando-os atrativos; e administrar hierarquias rígidas com necessidade de padronizar os procedimentos operacionais. </a:t>
            </a:r>
            <a:endParaRPr lang="pt-BR" sz="28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8275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papel do Administrador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8032" y="1988840"/>
            <a:ext cx="8892480" cy="4320480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>
                <a:solidFill>
                  <a:srgbClr val="000000"/>
                </a:solidFill>
              </a:rPr>
              <a:t>lojas de serviços </a:t>
            </a:r>
            <a:r>
              <a:rPr lang="pt-BR" sz="2400" dirty="0" smtClean="0">
                <a:solidFill>
                  <a:srgbClr val="000000"/>
                </a:solidFill>
              </a:rPr>
              <a:t>-  na qual há as altas interações e personalizações com os clientes, é preciso lutar contra o aumento de custos; manter a qualidade; reagir à intervenção do cliente no processo; motivar os funcionários; gerenciar o progresso do pessoal que presta o serviço e também as hierarquias horizontais, nas quais a relação </a:t>
            </a:r>
            <a:r>
              <a:rPr lang="pt-BR" sz="2400" dirty="0" err="1" smtClean="0">
                <a:solidFill>
                  <a:srgbClr val="000000"/>
                </a:solidFill>
              </a:rPr>
              <a:t>superior-subordinado</a:t>
            </a:r>
            <a:r>
              <a:rPr lang="pt-BR" sz="2400" dirty="0" smtClean="0">
                <a:solidFill>
                  <a:srgbClr val="000000"/>
                </a:solidFill>
              </a:rPr>
              <a:t> é quase inexistente; e obter a lealdade dos empregados. 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r>
              <a:rPr lang="pt-BR" sz="2800" b="1" dirty="0" smtClean="0">
                <a:solidFill>
                  <a:srgbClr val="000000"/>
                </a:solidFill>
              </a:rPr>
              <a:t>serviços profissionais </a:t>
            </a:r>
            <a:r>
              <a:rPr lang="pt-BR" sz="2400" dirty="0" smtClean="0">
                <a:solidFill>
                  <a:srgbClr val="000000"/>
                </a:solidFill>
              </a:rPr>
              <a:t>-  é importante treinar, empregar e desenvolver métodos de controle, programar a força de trabalho, controlar locações de grandes áreas geográficas, pensar no lançamento de novas unidades e gerenciar o crescimento da organização.</a:t>
            </a:r>
            <a:endParaRPr lang="pt-BR" sz="2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serviço pode processar: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0858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000" dirty="0" smtClean="0">
                <a:solidFill>
                  <a:srgbClr val="000000"/>
                </a:solidFill>
              </a:rPr>
              <a:t>pessoas </a:t>
            </a:r>
          </a:p>
          <a:p>
            <a:pPr algn="ctr">
              <a:buNone/>
            </a:pPr>
            <a:r>
              <a:rPr lang="pt-BR" sz="4000" dirty="0" smtClean="0">
                <a:solidFill>
                  <a:srgbClr val="000000"/>
                </a:solidFill>
              </a:rPr>
              <a:t>posses</a:t>
            </a:r>
          </a:p>
          <a:p>
            <a:pPr algn="ctr">
              <a:buNone/>
            </a:pPr>
            <a:r>
              <a:rPr lang="pt-BR" sz="4000" dirty="0" smtClean="0">
                <a:solidFill>
                  <a:srgbClr val="000000"/>
                </a:solidFill>
              </a:rPr>
              <a:t>estímulo mental</a:t>
            </a:r>
          </a:p>
          <a:p>
            <a:pPr algn="ctr">
              <a:buNone/>
            </a:pPr>
            <a:r>
              <a:rPr lang="pt-BR" sz="4000" dirty="0" smtClean="0">
                <a:solidFill>
                  <a:srgbClr val="000000"/>
                </a:solidFill>
              </a:rPr>
              <a:t>informações</a:t>
            </a:r>
            <a:endParaRPr lang="pt-BR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76872"/>
            <a:ext cx="7884368" cy="3661867"/>
          </a:xfrm>
        </p:spPr>
        <p:txBody>
          <a:bodyPr>
            <a:normAutofit/>
          </a:bodyPr>
          <a:lstStyle/>
          <a:p>
            <a:r>
              <a:rPr lang="pt-BR" dirty="0" smtClean="0"/>
              <a:t>identificar </a:t>
            </a:r>
            <a:r>
              <a:rPr lang="pt-BR" dirty="0"/>
              <a:t>o valor das operações de serviço; </a:t>
            </a:r>
          </a:p>
          <a:p>
            <a:r>
              <a:rPr lang="pt-BR" dirty="0" smtClean="0"/>
              <a:t>analisar </a:t>
            </a:r>
            <a:r>
              <a:rPr lang="pt-BR" dirty="0"/>
              <a:t>a localização e o arranjo físico de postos de trabalho; </a:t>
            </a:r>
          </a:p>
          <a:p>
            <a:r>
              <a:rPr lang="pt-BR" dirty="0" smtClean="0"/>
              <a:t>descrever </a:t>
            </a:r>
            <a:r>
              <a:rPr lang="pt-BR" dirty="0"/>
              <a:t>o ambiente de trabalho em função das condições ergonômicas; e </a:t>
            </a:r>
          </a:p>
          <a:p>
            <a:r>
              <a:rPr lang="pt-BR" dirty="0" smtClean="0"/>
              <a:t>gerenciar </a:t>
            </a:r>
            <a:r>
              <a:rPr lang="pt-BR" dirty="0"/>
              <a:t>operações logísticas.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272" y="1484784"/>
            <a:ext cx="7427168" cy="1143000"/>
          </a:xfrm>
        </p:spPr>
        <p:txBody>
          <a:bodyPr/>
          <a:lstStyle/>
          <a:p>
            <a:r>
              <a:rPr lang="pt-BR" sz="4000" b="1" dirty="0" smtClean="0"/>
              <a:t>Dimensões da qualidade</a:t>
            </a:r>
            <a:endParaRPr lang="pt-BR" sz="4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328" t="42636" r="17782" b="13574"/>
          <a:stretch>
            <a:fillRect/>
          </a:stretch>
        </p:blipFill>
        <p:spPr bwMode="auto">
          <a:xfrm>
            <a:off x="1835696" y="2146793"/>
            <a:ext cx="6192688" cy="459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236296" cy="1340768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Relacionamento com Clientes e Fornecedores</a:t>
            </a:r>
            <a:endParaRPr lang="pt-BR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62" t="30531" r="26135" b="11863"/>
          <a:stretch>
            <a:fillRect/>
          </a:stretch>
        </p:blipFill>
        <p:spPr bwMode="auto">
          <a:xfrm>
            <a:off x="1880860" y="2204864"/>
            <a:ext cx="56003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205880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Relacionamento com Clientes e Fornecedores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90872" y="2719461"/>
            <a:ext cx="8229600" cy="3517851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000000"/>
                </a:solidFill>
              </a:rPr>
              <a:t>As três estratégias competitivas para atrair os clientes do mercado: </a:t>
            </a:r>
          </a:p>
          <a:p>
            <a:pPr lvl="1"/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liderança em custos;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 Diferenciação; e 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 focalização. </a:t>
            </a:r>
          </a:p>
          <a:p>
            <a:pPr lvl="2">
              <a:buNone/>
            </a:pPr>
            <a:endParaRPr lang="pt-BR" sz="2000" dirty="0" smtClean="0">
              <a:solidFill>
                <a:srgbClr val="000000"/>
              </a:solidFill>
            </a:endParaRPr>
          </a:p>
          <a:p>
            <a:pPr lvl="2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				</a:t>
            </a:r>
            <a:r>
              <a:rPr lang="pt-BR" dirty="0" smtClean="0">
                <a:solidFill>
                  <a:srgbClr val="000000"/>
                </a:solidFill>
              </a:rPr>
              <a:t>Porter (2004)</a:t>
            </a: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787208" cy="1143000"/>
          </a:xfrm>
        </p:spPr>
        <p:txBody>
          <a:bodyPr/>
          <a:lstStyle/>
          <a:p>
            <a:r>
              <a:rPr lang="pt-BR" sz="4000" dirty="0" smtClean="0"/>
              <a:t>A classificação de </a:t>
            </a:r>
            <a:r>
              <a:rPr lang="pt-BR" sz="4000" dirty="0" err="1" smtClean="0"/>
              <a:t>Bensaou</a:t>
            </a:r>
            <a:r>
              <a:rPr lang="pt-BR" sz="4000" dirty="0" smtClean="0"/>
              <a:t> (1999)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460432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 smtClean="0"/>
              <a:t>Há quatro grupos para os relacionamentos entre clientes e fornecedores:</a:t>
            </a:r>
          </a:p>
          <a:p>
            <a:pPr marL="0" indent="0">
              <a:buNone/>
            </a:pPr>
            <a:endParaRPr lang="pt-BR" sz="1200" dirty="0" smtClean="0"/>
          </a:p>
          <a:p>
            <a:r>
              <a:rPr lang="en-US" sz="2400" dirty="0" smtClean="0"/>
              <a:t>M</a:t>
            </a:r>
            <a:r>
              <a:rPr lang="pt-BR" sz="2400" dirty="0" err="1" smtClean="0"/>
              <a:t>ercado</a:t>
            </a:r>
            <a:r>
              <a:rPr lang="pt-BR" sz="2400" dirty="0" smtClean="0"/>
              <a:t>;</a:t>
            </a:r>
          </a:p>
          <a:p>
            <a:r>
              <a:rPr lang="pt-BR" sz="2400" dirty="0" smtClean="0"/>
              <a:t>comprador cativo;</a:t>
            </a:r>
          </a:p>
          <a:p>
            <a:r>
              <a:rPr lang="pt-BR" sz="2400" dirty="0" smtClean="0"/>
              <a:t>fornecedor cativo; e </a:t>
            </a:r>
          </a:p>
          <a:p>
            <a:r>
              <a:rPr lang="pt-BR" sz="2400" dirty="0" smtClean="0"/>
              <a:t>parceria estratégica.</a:t>
            </a:r>
          </a:p>
          <a:p>
            <a:pPr marL="0" indent="0">
              <a:buNone/>
            </a:pPr>
            <a:endParaRPr lang="pt-BR" sz="1500" dirty="0" smtClean="0"/>
          </a:p>
          <a:p>
            <a:pPr marL="0" indent="0">
              <a:buNone/>
            </a:pPr>
            <a:r>
              <a:rPr lang="pt-BR" sz="2400" dirty="0" smtClean="0"/>
              <a:t>São analisados  de acordo com as características dos produtos/serviços, do mercado e do fornecedor; além do perfil de modelo de gerenciamento – mecanismos de troca de informação, característica do comprador e do processo e “clima” do relacionamento.</a:t>
            </a:r>
            <a:endParaRPr lang="pt-B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Critérios para seleção de fornecedores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752328"/>
            <a:ext cx="6768752" cy="406104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Disponibilidade</a:t>
            </a:r>
          </a:p>
          <a:p>
            <a:r>
              <a:rPr lang="pt-BR" dirty="0" smtClean="0"/>
              <a:t>Conveniência</a:t>
            </a:r>
          </a:p>
          <a:p>
            <a:r>
              <a:rPr lang="pt-BR" dirty="0" smtClean="0"/>
              <a:t>Confiabilidade</a:t>
            </a:r>
          </a:p>
          <a:p>
            <a:r>
              <a:rPr lang="pt-BR" dirty="0" smtClean="0"/>
              <a:t>Personalização</a:t>
            </a:r>
          </a:p>
          <a:p>
            <a:r>
              <a:rPr lang="pt-BR" dirty="0" smtClean="0"/>
              <a:t>Preço</a:t>
            </a:r>
          </a:p>
          <a:p>
            <a:r>
              <a:rPr lang="pt-BR" dirty="0" smtClean="0"/>
              <a:t>Qualidade</a:t>
            </a:r>
          </a:p>
          <a:p>
            <a:r>
              <a:rPr lang="pt-BR" dirty="0" smtClean="0"/>
              <a:t>Reputação</a:t>
            </a:r>
          </a:p>
          <a:p>
            <a:r>
              <a:rPr lang="pt-BR" dirty="0" smtClean="0"/>
              <a:t>Segurança</a:t>
            </a:r>
          </a:p>
          <a:p>
            <a:r>
              <a:rPr lang="pt-BR" dirty="0" smtClean="0"/>
              <a:t>Rapidez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53952"/>
            <a:ext cx="7632848" cy="114300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Atividade I: A partir dos critérios para seleção de fornecedores, que acabamos de abordar, identifique os três mais importantes em sua área de atuação e justifique os porquês de sua escolha.</a:t>
            </a:r>
            <a:endParaRPr lang="pt-BR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21904"/>
            <a:ext cx="8424936" cy="1143000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rgbClr val="000000"/>
                </a:solidFill>
              </a:rPr>
              <a:t>Unidade 1 – Introdução às Operações e Serviços</a:t>
            </a: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568" y="2276872"/>
            <a:ext cx="8423920" cy="3960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800" dirty="0" smtClean="0"/>
              <a:t>1.1. Identificar </a:t>
            </a:r>
            <a:r>
              <a:rPr lang="pt-BR" sz="2800" dirty="0"/>
              <a:t>o que são serviços e sua classificação nos setores da </a:t>
            </a:r>
            <a:r>
              <a:rPr lang="pt-BR" sz="2800" dirty="0" smtClean="0"/>
              <a:t>economia;</a:t>
            </a:r>
          </a:p>
          <a:p>
            <a:pPr>
              <a:buNone/>
            </a:pPr>
            <a:r>
              <a:rPr lang="pt-BR" sz="2800" dirty="0" smtClean="0"/>
              <a:t>1.2. Classificar </a:t>
            </a:r>
            <a:r>
              <a:rPr lang="pt-BR" sz="2800" dirty="0"/>
              <a:t>as características dos </a:t>
            </a:r>
            <a:r>
              <a:rPr lang="pt-BR" sz="2800" dirty="0" smtClean="0"/>
              <a:t>serviços;</a:t>
            </a:r>
          </a:p>
          <a:p>
            <a:pPr>
              <a:buNone/>
            </a:pPr>
            <a:r>
              <a:rPr lang="pt-BR" sz="2800" dirty="0" smtClean="0"/>
              <a:t>1.3. Assinalar </a:t>
            </a:r>
            <a:r>
              <a:rPr lang="pt-BR" sz="2800" dirty="0"/>
              <a:t>a importância dos serviços na economia </a:t>
            </a:r>
            <a:r>
              <a:rPr lang="pt-BR" sz="2800" dirty="0" smtClean="0"/>
              <a:t>mundial (apostila);</a:t>
            </a:r>
          </a:p>
          <a:p>
            <a:pPr>
              <a:buNone/>
            </a:pPr>
            <a:r>
              <a:rPr lang="pt-BR" sz="2800" dirty="0" smtClean="0"/>
              <a:t>1.4. Descrever </a:t>
            </a:r>
            <a:r>
              <a:rPr lang="pt-BR" sz="2800" dirty="0"/>
              <a:t>os tipos de relacionamento com fornecedores; </a:t>
            </a:r>
            <a:r>
              <a:rPr lang="pt-BR" sz="2800" dirty="0" smtClean="0"/>
              <a:t>e</a:t>
            </a:r>
          </a:p>
          <a:p>
            <a:pPr>
              <a:buNone/>
            </a:pPr>
            <a:r>
              <a:rPr lang="pt-BR" sz="2800" dirty="0" smtClean="0"/>
              <a:t>1.5. Descrever </a:t>
            </a:r>
            <a:r>
              <a:rPr lang="pt-BR" sz="2800" dirty="0"/>
              <a:t>os processos de serviços e aplicar a “escada” dos critérios de garantia de serviço.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565920"/>
            <a:ext cx="8229600" cy="1143000"/>
          </a:xfrm>
        </p:spPr>
        <p:txBody>
          <a:bodyPr/>
          <a:lstStyle/>
          <a:p>
            <a:r>
              <a:rPr lang="pt-BR" sz="4000" b="1" dirty="0"/>
              <a:t>Setores da </a:t>
            </a:r>
            <a:r>
              <a:rPr lang="pt-BR" sz="4000" b="1" dirty="0" smtClean="0"/>
              <a:t>economia </a:t>
            </a:r>
            <a:endParaRPr lang="pt-BR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74" t="24497" r="13009" b="37319"/>
          <a:stretch>
            <a:fillRect/>
          </a:stretch>
        </p:blipFill>
        <p:spPr bwMode="auto">
          <a:xfrm>
            <a:off x="1043608" y="2708920"/>
            <a:ext cx="7128792" cy="349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339752" y="5733256"/>
            <a:ext cx="45365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ta para a direita 5"/>
          <p:cNvSpPr/>
          <p:nvPr/>
        </p:nvSpPr>
        <p:spPr>
          <a:xfrm rot="8688810">
            <a:off x="7310751" y="4172721"/>
            <a:ext cx="1335209" cy="6143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que é Serviço?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04864"/>
            <a:ext cx="8686800" cy="3960440"/>
          </a:xfrm>
        </p:spPr>
        <p:txBody>
          <a:bodyPr>
            <a:normAutofit/>
          </a:bodyPr>
          <a:lstStyle/>
          <a:p>
            <a:r>
              <a:rPr lang="pt-BR" sz="2400" i="1" dirty="0" smtClean="0">
                <a:solidFill>
                  <a:srgbClr val="0000FF"/>
                </a:solidFill>
              </a:rPr>
              <a:t>Serviço </a:t>
            </a:r>
            <a:r>
              <a:rPr lang="pt-BR" sz="2400" i="1" dirty="0">
                <a:solidFill>
                  <a:srgbClr val="0000FF"/>
                </a:solidFill>
              </a:rPr>
              <a:t>é qualquer ato ou desempenho que uma parte possa oferecer a outra e que seja essencialmente intangível e não resulte na propriedade de nada. Sua produção pode ou não ser vinculada a um produto físico</a:t>
            </a:r>
            <a:r>
              <a:rPr lang="pt-BR" sz="2400" dirty="0" smtClean="0">
                <a:solidFill>
                  <a:srgbClr val="0000FF"/>
                </a:solidFill>
              </a:rPr>
              <a:t>. (</a:t>
            </a:r>
            <a:r>
              <a:rPr lang="pt-BR" sz="2400" dirty="0" err="1" smtClean="0"/>
              <a:t>Kotler</a:t>
            </a:r>
            <a:r>
              <a:rPr lang="pt-BR" sz="2400" dirty="0" smtClean="0"/>
              <a:t>,1998, p. 412)</a:t>
            </a:r>
            <a:r>
              <a:rPr lang="pt-BR" sz="2400" dirty="0" smtClean="0">
                <a:solidFill>
                  <a:srgbClr val="0000FF"/>
                </a:solidFill>
              </a:rPr>
              <a:t> </a:t>
            </a:r>
          </a:p>
          <a:p>
            <a:endParaRPr lang="pt-BR" sz="2400" dirty="0" smtClean="0">
              <a:solidFill>
                <a:srgbClr val="0000FF"/>
              </a:solidFill>
            </a:endParaRPr>
          </a:p>
          <a:p>
            <a:pPr lvl="1"/>
            <a:r>
              <a:rPr lang="pt-BR" sz="2000" dirty="0" smtClean="0">
                <a:solidFill>
                  <a:srgbClr val="0000FF"/>
                </a:solidFill>
              </a:rPr>
              <a:t>Ex.: Serviços públicos de atendimento de emergência; cursos UAB/PNAP.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256" y="1412776"/>
            <a:ext cx="77152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As </a:t>
            </a:r>
            <a:r>
              <a:rPr lang="pt-BR" b="1" dirty="0"/>
              <a:t>características dos serviços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04864"/>
            <a:ext cx="8136904" cy="4176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</a:rPr>
              <a:t>Alto </a:t>
            </a:r>
            <a:r>
              <a:rPr lang="pt-BR" sz="2400" dirty="0">
                <a:solidFill>
                  <a:srgbClr val="000000"/>
                </a:solidFill>
              </a:rPr>
              <a:t>contato com o cliente (</a:t>
            </a:r>
            <a:r>
              <a:rPr lang="pt-BR" sz="2400" i="1" dirty="0">
                <a:solidFill>
                  <a:srgbClr val="000000"/>
                </a:solidFill>
              </a:rPr>
              <a:t>front-office</a:t>
            </a:r>
            <a:r>
              <a:rPr lang="pt-BR" sz="2400" i="1" dirty="0" smtClean="0">
                <a:solidFill>
                  <a:srgbClr val="000000"/>
                </a:solidFill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</a:rPr>
              <a:t>Participação </a:t>
            </a:r>
            <a:r>
              <a:rPr lang="pt-BR" sz="2400" dirty="0">
                <a:solidFill>
                  <a:srgbClr val="000000"/>
                </a:solidFill>
              </a:rPr>
              <a:t>do cliente no </a:t>
            </a:r>
            <a:r>
              <a:rPr lang="pt-BR" sz="2400" dirty="0" smtClean="0">
                <a:solidFill>
                  <a:srgbClr val="000000"/>
                </a:solidFill>
              </a:rPr>
              <a:t>processo;</a:t>
            </a:r>
          </a:p>
          <a:p>
            <a:pPr>
              <a:lnSpc>
                <a:spcPct val="90000"/>
              </a:lnSpc>
            </a:pPr>
            <a:r>
              <a:rPr lang="pt-BR" sz="2400" dirty="0" err="1" smtClean="0">
                <a:solidFill>
                  <a:srgbClr val="000000"/>
                </a:solidFill>
              </a:rPr>
              <a:t>Perecibilidade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  <a:endParaRPr lang="pt-BR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</a:rPr>
              <a:t>Não </a:t>
            </a:r>
            <a:r>
              <a:rPr lang="pt-BR" sz="2400" dirty="0" smtClean="0">
                <a:solidFill>
                  <a:srgbClr val="000000"/>
                </a:solidFill>
              </a:rPr>
              <a:t>estocável;</a:t>
            </a:r>
            <a:endParaRPr lang="pt-BR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</a:rPr>
              <a:t>Mão de obra </a:t>
            </a:r>
            <a:r>
              <a:rPr lang="pt-BR" sz="2400" dirty="0" smtClean="0">
                <a:solidFill>
                  <a:srgbClr val="000000"/>
                </a:solidFill>
              </a:rPr>
              <a:t>intensiva;</a:t>
            </a:r>
            <a:endParaRPr lang="pt-BR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</a:rPr>
              <a:t>O </a:t>
            </a:r>
            <a:r>
              <a:rPr lang="pt-BR" sz="2400" dirty="0">
                <a:solidFill>
                  <a:srgbClr val="000000"/>
                </a:solidFill>
              </a:rPr>
              <a:t>fator </a:t>
            </a:r>
            <a:r>
              <a:rPr lang="pt-BR" sz="2400" dirty="0" smtClean="0">
                <a:solidFill>
                  <a:srgbClr val="000000"/>
                </a:solidFill>
              </a:rPr>
              <a:t>tempo;</a:t>
            </a:r>
            <a:endParaRPr lang="pt-BR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</a:rPr>
              <a:t>Curtos </a:t>
            </a:r>
            <a:r>
              <a:rPr lang="pt-BR" sz="2400" i="1" dirty="0">
                <a:solidFill>
                  <a:srgbClr val="000000"/>
                </a:solidFill>
              </a:rPr>
              <a:t>lead </a:t>
            </a:r>
            <a:r>
              <a:rPr lang="pt-BR" sz="2400" i="1" dirty="0" smtClean="0">
                <a:solidFill>
                  <a:srgbClr val="000000"/>
                </a:solidFill>
              </a:rPr>
              <a:t>times;</a:t>
            </a:r>
          </a:p>
          <a:p>
            <a:pPr>
              <a:lnSpc>
                <a:spcPct val="90000"/>
              </a:lnSpc>
            </a:pPr>
            <a:r>
              <a:rPr lang="pt-BR" sz="2400" i="1" dirty="0" smtClean="0">
                <a:solidFill>
                  <a:srgbClr val="000000"/>
                </a:solidFill>
              </a:rPr>
              <a:t>Output </a:t>
            </a:r>
            <a:r>
              <a:rPr lang="pt-BR" sz="2400" i="1" dirty="0">
                <a:solidFill>
                  <a:srgbClr val="000000"/>
                </a:solidFill>
              </a:rPr>
              <a:t>variável e não </a:t>
            </a:r>
            <a:r>
              <a:rPr lang="pt-BR" sz="2400" i="1" dirty="0" smtClean="0">
                <a:solidFill>
                  <a:srgbClr val="000000"/>
                </a:solidFill>
              </a:rPr>
              <a:t>padronizável; 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000000"/>
                </a:solidFill>
              </a:rPr>
              <a:t>Intangibilidade;</a:t>
            </a: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C00000"/>
                </a:solidFill>
              </a:rPr>
              <a:t>Qualidade</a:t>
            </a:r>
            <a:r>
              <a:rPr lang="pt-BR" sz="2400" dirty="0">
                <a:solidFill>
                  <a:srgbClr val="000000"/>
                </a:solidFill>
              </a:rPr>
              <a:t> e </a:t>
            </a:r>
            <a:r>
              <a:rPr lang="pt-BR" sz="2400" dirty="0" smtClean="0">
                <a:solidFill>
                  <a:srgbClr val="000000"/>
                </a:solidFill>
              </a:rPr>
              <a:t>produtividade. 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660232" y="3501008"/>
            <a:ext cx="2088232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Pág</a:t>
            </a:r>
            <a:r>
              <a:rPr lang="en-US" dirty="0" smtClean="0">
                <a:solidFill>
                  <a:schemeClr val="tx1"/>
                </a:solidFill>
              </a:rPr>
              <a:t>. 17 à 20.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8560" y="1061864"/>
            <a:ext cx="8229600" cy="1143000"/>
          </a:xfrm>
        </p:spPr>
        <p:txBody>
          <a:bodyPr/>
          <a:lstStyle/>
          <a:p>
            <a:r>
              <a:rPr lang="pt-BR" sz="4000" b="1" dirty="0" smtClean="0"/>
              <a:t>Produtos e Serviços</a:t>
            </a:r>
            <a:endParaRPr lang="pt-BR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975" t="29270" r="23749" b="10272"/>
          <a:stretch>
            <a:fillRect/>
          </a:stretch>
        </p:blipFill>
        <p:spPr bwMode="auto">
          <a:xfrm>
            <a:off x="539552" y="1719578"/>
            <a:ext cx="5919816" cy="509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5940152" y="2132856"/>
            <a:ext cx="2088232" cy="29523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Pág</a:t>
            </a:r>
            <a:r>
              <a:rPr lang="en-US" b="1" dirty="0" smtClean="0">
                <a:solidFill>
                  <a:schemeClr val="tx1"/>
                </a:solidFill>
              </a:rPr>
              <a:t>.  23. 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Destaque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para</a:t>
            </a:r>
            <a:r>
              <a:rPr lang="en-US" b="1" dirty="0" smtClean="0">
                <a:solidFill>
                  <a:schemeClr val="tx1"/>
                </a:solidFill>
              </a:rPr>
              <a:t> o </a:t>
            </a:r>
            <a:r>
              <a:rPr lang="en-US" b="1" dirty="0" err="1" smtClean="0">
                <a:solidFill>
                  <a:schemeClr val="tx1"/>
                </a:solidFill>
              </a:rPr>
              <a:t>termo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produto-serviço</a:t>
            </a:r>
            <a:r>
              <a:rPr lang="en-US" b="1" dirty="0" smtClean="0">
                <a:solidFill>
                  <a:schemeClr val="tx1"/>
                </a:solidFill>
              </a:rPr>
              <a:t> e </a:t>
            </a:r>
            <a:r>
              <a:rPr lang="en-US" b="1" dirty="0" err="1" smtClean="0">
                <a:solidFill>
                  <a:schemeClr val="tx1"/>
                </a:solidFill>
              </a:rPr>
              <a:t>também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comodities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6672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Produto-serviço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040" y="1772816"/>
            <a:ext cx="8532440" cy="4896544"/>
          </a:xfrm>
        </p:spPr>
        <p:txBody>
          <a:bodyPr>
            <a:noAutofit/>
          </a:bodyPr>
          <a:lstStyle/>
          <a:p>
            <a:r>
              <a:rPr lang="pt-BR" sz="2800" dirty="0" smtClean="0"/>
              <a:t>O cliente quer receber o “produto completo”. </a:t>
            </a:r>
          </a:p>
          <a:p>
            <a:r>
              <a:rPr lang="pt-BR" sz="2800" dirty="0" smtClean="0"/>
              <a:t>os serviços complementam as atividades industriais de três formas básicas: </a:t>
            </a:r>
          </a:p>
          <a:p>
            <a:pPr lvl="1"/>
            <a:r>
              <a:rPr lang="pt-BR" sz="2400" dirty="0" smtClean="0"/>
              <a:t>apoio na criação de diferencial competitivo (acrescentar vantagens ao cliente, ou seja, geram o </a:t>
            </a:r>
            <a:r>
              <a:rPr lang="pt-BR" sz="2400" b="1" dirty="0" smtClean="0"/>
              <a:t>pacote de valor)</a:t>
            </a:r>
            <a:r>
              <a:rPr lang="pt-BR" sz="2400" dirty="0" smtClean="0"/>
              <a:t> </a:t>
            </a:r>
          </a:p>
          <a:p>
            <a:pPr lvl="1"/>
            <a:r>
              <a:rPr lang="pt-BR" sz="2400" dirty="0" smtClean="0"/>
              <a:t>suporte às atividades de produção (atividades de apoio ou empresas parceiras ); e </a:t>
            </a:r>
          </a:p>
          <a:p>
            <a:pPr lvl="1"/>
            <a:r>
              <a:rPr lang="pt-BR" sz="2400" dirty="0" smtClean="0"/>
              <a:t>geradores de lucro (o foco comum dessa função é integrar todas as empresas participantes desde a produção até a comercialização ).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/>
          <a:lstStyle/>
          <a:p>
            <a:r>
              <a:rPr lang="pt-BR" sz="4000" b="1" dirty="0" smtClean="0"/>
              <a:t>Operações de Serviço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2581747"/>
          </a:xfrm>
        </p:spPr>
        <p:txBody>
          <a:bodyPr/>
          <a:lstStyle/>
          <a:p>
            <a:r>
              <a:rPr lang="pt-BR" sz="2800" dirty="0" smtClean="0"/>
              <a:t>produto-serviço básico (cliente , negócio, mercado); </a:t>
            </a:r>
          </a:p>
          <a:p>
            <a:r>
              <a:rPr lang="pt-BR" sz="2800" dirty="0" smtClean="0"/>
              <a:t>produto ampliado (diferenciação); e </a:t>
            </a:r>
          </a:p>
          <a:p>
            <a:r>
              <a:rPr lang="pt-BR" sz="2800" dirty="0" smtClean="0"/>
              <a:t>processo de entrega (detalhes da entrega e as habilidades do prestador do serviço).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933</Words>
  <Application>Microsoft Office PowerPoint</Application>
  <PresentationFormat>Apresentação na tela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  Gestão de Operações e Logística II</vt:lpstr>
      <vt:lpstr>Objetivos</vt:lpstr>
      <vt:lpstr>Unidade 1 – Introdução às Operações e Serviços</vt:lpstr>
      <vt:lpstr>Setores da economia </vt:lpstr>
      <vt:lpstr>O que é Serviço?</vt:lpstr>
      <vt:lpstr>As características dos serviços </vt:lpstr>
      <vt:lpstr>Produtos e Serviços</vt:lpstr>
      <vt:lpstr>Produto-serviço</vt:lpstr>
      <vt:lpstr>Operações de Serviço</vt:lpstr>
      <vt:lpstr>O pacote de serviços</vt:lpstr>
      <vt:lpstr>Critérios para avaliar o pacote de serviços</vt:lpstr>
      <vt:lpstr>Critérios para avaliar o pacote de serviços</vt:lpstr>
      <vt:lpstr>Critérios para avaliar o pacote de serviços</vt:lpstr>
      <vt:lpstr>Sistemas e Processos de Serviços</vt:lpstr>
      <vt:lpstr>Características dos Processos de Serviços</vt:lpstr>
      <vt:lpstr>Sistemas e Processos de Serviços</vt:lpstr>
      <vt:lpstr>O papel do Administrador</vt:lpstr>
      <vt:lpstr>O papel do Administrador</vt:lpstr>
      <vt:lpstr>O serviço pode processar: </vt:lpstr>
      <vt:lpstr>Dimensões da qualidade</vt:lpstr>
      <vt:lpstr>Relacionamento com Clientes e Fornecedores</vt:lpstr>
      <vt:lpstr>Relacionamento com Clientes e Fornecedores</vt:lpstr>
      <vt:lpstr>A classificação de Bensaou (1999)</vt:lpstr>
      <vt:lpstr>Critérios para seleção de fornecedores</vt:lpstr>
      <vt:lpstr>Atividade I: A partir dos critérios para seleção de fornecedores, que acabamos de abordar, identifique os três mais importantes em sua área de atuação e justifique os porquês de sua escolha.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Operações e Logística II</dc:title>
  <dc:creator>Alan</dc:creator>
  <cp:lastModifiedBy>Eduardo Lobo</cp:lastModifiedBy>
  <cp:revision>117</cp:revision>
  <dcterms:created xsi:type="dcterms:W3CDTF">2012-07-13T19:08:16Z</dcterms:created>
  <dcterms:modified xsi:type="dcterms:W3CDTF">2013-08-02T13:22:39Z</dcterms:modified>
</cp:coreProperties>
</file>